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8" d="100"/>
          <a:sy n="18" d="100"/>
        </p:scale>
        <p:origin x="237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5C974-425D-4D1C-A295-52AA205CCEFB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E808-E1F3-4238-B686-5B9AE9EAD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449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5C974-425D-4D1C-A295-52AA205CCEFB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E808-E1F3-4238-B686-5B9AE9EAD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011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5C974-425D-4D1C-A295-52AA205CCEFB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E808-E1F3-4238-B686-5B9AE9EAD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135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5C974-425D-4D1C-A295-52AA205CCEFB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E808-E1F3-4238-B686-5B9AE9EAD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756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5C974-425D-4D1C-A295-52AA205CCEFB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E808-E1F3-4238-B686-5B9AE9EAD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040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5C974-425D-4D1C-A295-52AA205CCEFB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E808-E1F3-4238-B686-5B9AE9EAD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379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5C974-425D-4D1C-A295-52AA205CCEFB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E808-E1F3-4238-B686-5B9AE9EAD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859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5C974-425D-4D1C-A295-52AA205CCEFB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E808-E1F3-4238-B686-5B9AE9EAD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699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5C974-425D-4D1C-A295-52AA205CCEFB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E808-E1F3-4238-B686-5B9AE9EAD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928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5C974-425D-4D1C-A295-52AA205CCEFB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E808-E1F3-4238-B686-5B9AE9EAD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604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5C974-425D-4D1C-A295-52AA205CCEFB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E808-E1F3-4238-B686-5B9AE9EAD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687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5C974-425D-4D1C-A295-52AA205CCEFB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CE808-E1F3-4238-B686-5B9AE9EAD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12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D98C3C0-CAD3-D56A-A1A6-5B949E4F36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1882" b="81339"/>
          <a:stretch/>
        </p:blipFill>
        <p:spPr>
          <a:xfrm>
            <a:off x="22558930" y="1"/>
            <a:ext cx="7716283" cy="378565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8C60F99-32D1-CA18-4B58-9D42CBFEA375}"/>
              </a:ext>
            </a:extLst>
          </p:cNvPr>
          <p:cNvSpPr txBox="1"/>
          <p:nvPr/>
        </p:nvSpPr>
        <p:spPr>
          <a:xfrm>
            <a:off x="0" y="0"/>
            <a:ext cx="22558930" cy="378565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Difficult to treat Psoriatic arthritis: Lack of response to methotrexate and prolonged treatment breaks predict refractory disease.</a:t>
            </a:r>
          </a:p>
          <a:p>
            <a:r>
              <a:rPr lang="en-GB" sz="6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Dr Devika Dua</a:t>
            </a:r>
            <a:r>
              <a:rPr lang="en-GB" sz="60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en-GB" sz="6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Dr Nicola Gullick</a:t>
            </a:r>
            <a:r>
              <a:rPr lang="en-GB" sz="60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86EE68-7333-5063-EE7E-0A946993E601}"/>
              </a:ext>
            </a:extLst>
          </p:cNvPr>
          <p:cNvSpPr txBox="1"/>
          <p:nvPr/>
        </p:nvSpPr>
        <p:spPr>
          <a:xfrm>
            <a:off x="17886" y="39219215"/>
            <a:ext cx="30275213" cy="390876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Abbreviations:</a:t>
            </a:r>
          </a:p>
          <a:p>
            <a:endParaRPr lang="en-GB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D2T – Difficult to treat</a:t>
            </a:r>
          </a:p>
          <a:p>
            <a:r>
              <a:rPr lang="en-GB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EULAR – European League Against Rheumatism</a:t>
            </a:r>
          </a:p>
          <a:p>
            <a:r>
              <a:rPr lang="en-GB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MTX – Methotrexate</a:t>
            </a:r>
          </a:p>
          <a:p>
            <a:r>
              <a:rPr lang="en-GB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PsA – Psoriatic arthritis</a:t>
            </a:r>
          </a:p>
          <a:p>
            <a:r>
              <a:rPr lang="en-GB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RA – Rheumatoid arthritis</a:t>
            </a:r>
          </a:p>
          <a:p>
            <a:r>
              <a:rPr lang="en-GB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VAS – Visual analogue scores</a:t>
            </a:r>
          </a:p>
          <a:p>
            <a:endParaRPr lang="en-GB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References:</a:t>
            </a:r>
          </a:p>
          <a:p>
            <a:r>
              <a:rPr lang="en-GB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Nagy et al. Ann Rheum Dis 2021;80:31-35.</a:t>
            </a:r>
          </a:p>
          <a:p>
            <a:r>
              <a:rPr lang="en-GB" sz="20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en-GB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Python Software Foundation. Python Language Reference, version 2.7. Available at http://www.python.org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D8BC7EC-C279-777C-7FA8-0B5E6DD9D56D}"/>
              </a:ext>
            </a:extLst>
          </p:cNvPr>
          <p:cNvSpPr txBox="1"/>
          <p:nvPr/>
        </p:nvSpPr>
        <p:spPr>
          <a:xfrm>
            <a:off x="13270877" y="39503463"/>
            <a:ext cx="185761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1,2</a:t>
            </a:r>
            <a:r>
              <a:rPr lang="en-GB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Department of Rheumatology, University Hospital Coventry and Warwickshire, University of Warwick Medical School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C355D5-FFF8-7218-CB62-668E3FEC5167}"/>
              </a:ext>
            </a:extLst>
          </p:cNvPr>
          <p:cNvSpPr txBox="1"/>
          <p:nvPr/>
        </p:nvSpPr>
        <p:spPr>
          <a:xfrm>
            <a:off x="0" y="4840040"/>
            <a:ext cx="9304958" cy="10156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Background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3FE111B-3F4B-95FF-5B11-3DAA7759BBA9}"/>
              </a:ext>
            </a:extLst>
          </p:cNvPr>
          <p:cNvSpPr txBox="1"/>
          <p:nvPr/>
        </p:nvSpPr>
        <p:spPr>
          <a:xfrm>
            <a:off x="17886" y="6280201"/>
            <a:ext cx="928707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800" dirty="0">
                <a:latin typeface="Verdana" panose="020B0604030504040204" pitchFamily="34" charset="0"/>
                <a:ea typeface="Verdana" panose="020B0604030504040204" pitchFamily="34" charset="0"/>
              </a:rPr>
              <a:t>Clinical progress in PsA traditionally lags RA.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4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Eular</a:t>
            </a:r>
            <a:r>
              <a:rPr lang="en-GB" sz="4800" dirty="0">
                <a:latin typeface="Verdana" panose="020B0604030504040204" pitchFamily="34" charset="0"/>
                <a:ea typeface="Verdana" panose="020B0604030504040204" pitchFamily="34" charset="0"/>
              </a:rPr>
              <a:t> has endorsed a definition for D2T RA.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4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800" dirty="0">
                <a:latin typeface="Verdana" panose="020B0604030504040204" pitchFamily="34" charset="0"/>
                <a:ea typeface="Verdana" panose="020B0604030504040204" pitchFamily="34" charset="0"/>
              </a:rPr>
              <a:t>PsA D2T is yet to be formally defined</a:t>
            </a:r>
            <a:r>
              <a:rPr lang="en-GB" sz="54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FAA135F-ED9F-7DA2-1459-40284C968A29}"/>
              </a:ext>
            </a:extLst>
          </p:cNvPr>
          <p:cNvSpPr txBox="1"/>
          <p:nvPr/>
        </p:nvSpPr>
        <p:spPr>
          <a:xfrm>
            <a:off x="17886" y="13549287"/>
            <a:ext cx="9287072" cy="10156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Aims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A7AE841-431A-5DCD-C295-22AC285FEEA9}"/>
              </a:ext>
            </a:extLst>
          </p:cNvPr>
          <p:cNvSpPr txBox="1"/>
          <p:nvPr/>
        </p:nvSpPr>
        <p:spPr>
          <a:xfrm>
            <a:off x="0" y="15580286"/>
            <a:ext cx="928707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>
                <a:latin typeface="Verdana" panose="020B0604030504040204" pitchFamily="34" charset="0"/>
                <a:ea typeface="Verdana" panose="020B0604030504040204" pitchFamily="34" charset="0"/>
              </a:rPr>
              <a:t>To identify the proportion of our Psoriatic arthritis patient cohort who fulfilled the </a:t>
            </a:r>
            <a:r>
              <a:rPr lang="en-GB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Eular</a:t>
            </a:r>
            <a:r>
              <a:rPr lang="en-GB" sz="4800" dirty="0">
                <a:latin typeface="Verdana" panose="020B0604030504040204" pitchFamily="34" charset="0"/>
                <a:ea typeface="Verdana" panose="020B0604030504040204" pitchFamily="34" charset="0"/>
              </a:rPr>
              <a:t> D2T RA criteria.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GB" sz="4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>
                <a:latin typeface="Verdana" panose="020B0604030504040204" pitchFamily="34" charset="0"/>
                <a:ea typeface="Verdana" panose="020B0604030504040204" pitchFamily="34" charset="0"/>
              </a:rPr>
              <a:t>To investigate specific patient/ disease related factors associated with this cohort.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5B244D-F903-B0AD-FB95-79273AA33F6F}"/>
              </a:ext>
            </a:extLst>
          </p:cNvPr>
          <p:cNvSpPr txBox="1"/>
          <p:nvPr/>
        </p:nvSpPr>
        <p:spPr>
          <a:xfrm>
            <a:off x="-17886" y="23354189"/>
            <a:ext cx="9304958" cy="10156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Methods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A5F9E49-045F-CD77-890B-094C232B8712}"/>
              </a:ext>
            </a:extLst>
          </p:cNvPr>
          <p:cNvSpPr txBox="1"/>
          <p:nvPr/>
        </p:nvSpPr>
        <p:spPr>
          <a:xfrm>
            <a:off x="0" y="25248574"/>
            <a:ext cx="9287072" cy="14126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800" dirty="0">
                <a:latin typeface="Verdana" panose="020B0604030504040204" pitchFamily="34" charset="0"/>
                <a:ea typeface="Verdana" panose="020B0604030504040204" pitchFamily="34" charset="0"/>
              </a:rPr>
              <a:t>A retrospective notes review of 200 patients was undertaken to identify patients who met the D2T criteria.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4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800" dirty="0">
                <a:latin typeface="Verdana" panose="020B0604030504040204" pitchFamily="34" charset="0"/>
                <a:ea typeface="Verdana" panose="020B0604030504040204" pitchFamily="34" charset="0"/>
              </a:rPr>
              <a:t>Additional demographic and disease related factors were collected for 100 patients for further analysis.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4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800" dirty="0">
                <a:latin typeface="Verdana" panose="020B0604030504040204" pitchFamily="34" charset="0"/>
                <a:ea typeface="Verdana" panose="020B0604030504040204" pitchFamily="34" charset="0"/>
              </a:rPr>
              <a:t>Cluster analysis was done using the k-means algorithm. The software, Python Language Reference, version 2.7 was used to perform this analysis</a:t>
            </a:r>
            <a:r>
              <a:rPr lang="en-GB" sz="44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D2F473A-5396-C98B-5A63-FE041F20D80F}"/>
              </a:ext>
            </a:extLst>
          </p:cNvPr>
          <p:cNvSpPr txBox="1"/>
          <p:nvPr/>
        </p:nvSpPr>
        <p:spPr>
          <a:xfrm>
            <a:off x="10169054" y="4840040"/>
            <a:ext cx="10801202" cy="10156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Figures</a:t>
            </a:r>
          </a:p>
        </p:txBody>
      </p:sp>
      <p:pic>
        <p:nvPicPr>
          <p:cNvPr id="25" name="Picture 24" descr="A diagram of a graph&#10;&#10;Description automatically generated">
            <a:extLst>
              <a:ext uri="{FF2B5EF4-FFF2-40B4-BE49-F238E27FC236}">
                <a16:creationId xmlns:a16="http://schemas.microsoft.com/office/drawing/2014/main" id="{6CF75D38-A10A-11EF-2A5E-E4E61057DE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9054" y="6280201"/>
            <a:ext cx="10801202" cy="972108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C50ED929-FA45-4F54-B8F5-62C3B5626BAC}"/>
              </a:ext>
            </a:extLst>
          </p:cNvPr>
          <p:cNvSpPr txBox="1"/>
          <p:nvPr/>
        </p:nvSpPr>
        <p:spPr>
          <a:xfrm>
            <a:off x="10169054" y="17153409"/>
            <a:ext cx="108190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latin typeface="Verdana" panose="020B0604030504040204" pitchFamily="34" charset="0"/>
                <a:ea typeface="Verdana" panose="020B0604030504040204" pitchFamily="34" charset="0"/>
              </a:rPr>
              <a:t>Fig 1: The four cluster groups of PsA patients identified. </a:t>
            </a:r>
            <a:r>
              <a:rPr lang="en-GB" sz="60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D2T (GREEN cluster) achieved good separation.</a:t>
            </a:r>
          </a:p>
        </p:txBody>
      </p:sp>
      <p:pic>
        <p:nvPicPr>
          <p:cNvPr id="29" name="Picture 28" descr="A graph with different colored lines&#10;&#10;Description automatically generated">
            <a:extLst>
              <a:ext uri="{FF2B5EF4-FFF2-40B4-BE49-F238E27FC236}">
                <a16:creationId xmlns:a16="http://schemas.microsoft.com/office/drawing/2014/main" id="{19C38BBF-6A61-97B6-056F-42BE6FDAA8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9054" y="23656627"/>
            <a:ext cx="11377264" cy="8906494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3E7BF523-36AF-FBE7-67CE-039BB838BDD6}"/>
              </a:ext>
            </a:extLst>
          </p:cNvPr>
          <p:cNvSpPr txBox="1"/>
          <p:nvPr/>
        </p:nvSpPr>
        <p:spPr>
          <a:xfrm>
            <a:off x="10169054" y="33643241"/>
            <a:ext cx="113772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latin typeface="Verdana" panose="020B0604030504040204" pitchFamily="34" charset="0"/>
                <a:ea typeface="Verdana" panose="020B0604030504040204" pitchFamily="34" charset="0"/>
              </a:rPr>
              <a:t>Fig 2: The relationship of the clusters with the selected clinical variables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4993B8A-0819-C393-D05D-4D9E00584F0F}"/>
              </a:ext>
            </a:extLst>
          </p:cNvPr>
          <p:cNvSpPr txBox="1"/>
          <p:nvPr/>
        </p:nvSpPr>
        <p:spPr>
          <a:xfrm>
            <a:off x="10147887" y="36809561"/>
            <a:ext cx="113772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Legend </a:t>
            </a:r>
          </a:p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X-axis: Age, Sex, Ethnicity, Smoking, Alcohol, Rash before presentation, Type of presentation, Skin involvement, TJC,SJC, Dactylitis, Enthesitis, Nail disease,, Patient VAS, Physician VAS,, Hands, Large joints, Feet, Axial, Distal interphalangeal joints, C-reactive protein, ESR, Erosions, Loss of joint space, Damage, Conventional Disease Modifying Anti-Rheumatic Drugs, Biologic/ Targeted Synthetic Disease Modifying Anti-Rheumatic Drugs, MTX response, TNF inhibitor response, IL-17 inhibitor response IL-12/23 inhibitor response, ,Janus associated kinas inhibitor response, prolonged treatment breaks, D2T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AEC6AAC-861F-E867-054E-0225521C12AD}"/>
              </a:ext>
            </a:extLst>
          </p:cNvPr>
          <p:cNvSpPr txBox="1"/>
          <p:nvPr/>
        </p:nvSpPr>
        <p:spPr>
          <a:xfrm>
            <a:off x="21546318" y="4840040"/>
            <a:ext cx="8728895" cy="10156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Findings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59570AB-7B0D-ACB2-664D-A8DCEACA5A75}"/>
              </a:ext>
            </a:extLst>
          </p:cNvPr>
          <p:cNvSpPr txBox="1"/>
          <p:nvPr/>
        </p:nvSpPr>
        <p:spPr>
          <a:xfrm>
            <a:off x="21546318" y="7072289"/>
            <a:ext cx="8711009" cy="1929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>
                <a:latin typeface="Verdana" panose="020B0604030504040204" pitchFamily="34" charset="0"/>
                <a:ea typeface="Verdana" panose="020B0604030504040204" pitchFamily="34" charset="0"/>
              </a:rPr>
              <a:t>30/200 (15%) met D2T definition.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GB" sz="4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>
                <a:latin typeface="Verdana" panose="020B0604030504040204" pitchFamily="34" charset="0"/>
                <a:ea typeface="Verdana" panose="020B0604030504040204" pitchFamily="34" charset="0"/>
              </a:rPr>
              <a:t>Cluster analysis of 100 patients identified 4 separate groups –  </a:t>
            </a:r>
          </a:p>
          <a:p>
            <a:pPr marL="914400" indent="-914400">
              <a:buFont typeface="+mj-lt"/>
              <a:buAutoNum type="arabicPeriod"/>
            </a:pPr>
            <a:r>
              <a:rPr lang="en-GB" sz="4800" dirty="0">
                <a:latin typeface="Verdana" panose="020B0604030504040204" pitchFamily="34" charset="0"/>
                <a:ea typeface="Verdana" panose="020B0604030504040204" pitchFamily="34" charset="0"/>
              </a:rPr>
              <a:t>Axial presentation, not D2T. (</a:t>
            </a:r>
            <a:r>
              <a:rPr lang="en-GB" sz="48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BLUE</a:t>
            </a:r>
            <a:r>
              <a:rPr lang="en-GB" sz="4800" dirty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 marL="914400" indent="-914400">
              <a:buFont typeface="+mj-lt"/>
              <a:buAutoNum type="arabicPeriod"/>
            </a:pPr>
            <a:r>
              <a:rPr lang="en-GB" sz="4800" dirty="0">
                <a:latin typeface="Verdana" panose="020B0604030504040204" pitchFamily="34" charset="0"/>
                <a:ea typeface="Verdana" panose="020B0604030504040204" pitchFamily="34" charset="0"/>
              </a:rPr>
              <a:t>Oligoarticular presentation, not D2T (</a:t>
            </a:r>
            <a:r>
              <a:rPr lang="en-GB" sz="48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ORANGE</a:t>
            </a:r>
            <a:r>
              <a:rPr lang="en-GB" sz="4800" dirty="0">
                <a:latin typeface="Verdana" panose="020B0604030504040204" pitchFamily="34" charset="0"/>
                <a:ea typeface="Verdana" panose="020B0604030504040204" pitchFamily="34" charset="0"/>
              </a:rPr>
              <a:t>).</a:t>
            </a:r>
          </a:p>
          <a:p>
            <a:pPr marL="914400" indent="-914400">
              <a:buFont typeface="+mj-lt"/>
              <a:buAutoNum type="arabicPeriod"/>
            </a:pPr>
            <a:r>
              <a:rPr lang="en-GB" sz="4800" dirty="0">
                <a:latin typeface="Verdana" panose="020B0604030504040204" pitchFamily="34" charset="0"/>
                <a:ea typeface="Verdana" panose="020B0604030504040204" pitchFamily="34" charset="0"/>
              </a:rPr>
              <a:t>Polyarticular presentation, not D2T (</a:t>
            </a:r>
            <a:r>
              <a:rPr lang="en-GB" sz="4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RED</a:t>
            </a:r>
            <a:r>
              <a:rPr lang="en-GB" sz="4800" dirty="0">
                <a:latin typeface="Verdana" panose="020B0604030504040204" pitchFamily="34" charset="0"/>
                <a:ea typeface="Verdana" panose="020B0604030504040204" pitchFamily="34" charset="0"/>
              </a:rPr>
              <a:t>).</a:t>
            </a:r>
          </a:p>
          <a:p>
            <a:pPr marL="914400" indent="-914400">
              <a:buFont typeface="+mj-lt"/>
              <a:buAutoNum type="arabicPeriod"/>
            </a:pPr>
            <a:r>
              <a:rPr lang="en-GB" sz="4800" dirty="0">
                <a:latin typeface="Verdana" panose="020B0604030504040204" pitchFamily="34" charset="0"/>
                <a:ea typeface="Verdana" panose="020B0604030504040204" pitchFamily="34" charset="0"/>
              </a:rPr>
              <a:t>Polyarticular presentation, D2T. (</a:t>
            </a:r>
            <a:r>
              <a:rPr lang="en-GB" sz="48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GREEN</a:t>
            </a:r>
            <a:r>
              <a:rPr lang="en-GB" sz="4800" dirty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GB" sz="4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>
                <a:latin typeface="Verdana" panose="020B0604030504040204" pitchFamily="34" charset="0"/>
                <a:ea typeface="Verdana" panose="020B0604030504040204" pitchFamily="34" charset="0"/>
              </a:rPr>
              <a:t>Separation of D2T driven by – complete lack of response to MTX, prolonged treatment breaks, high cumulative tender and swollen joint counts; and global VAS scores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63F6CA6-B835-18BB-6D8B-5207436F1F60}"/>
              </a:ext>
            </a:extLst>
          </p:cNvPr>
          <p:cNvSpPr txBox="1"/>
          <p:nvPr/>
        </p:nvSpPr>
        <p:spPr>
          <a:xfrm>
            <a:off x="21592353" y="27220240"/>
            <a:ext cx="8711009" cy="10156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Conclusions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E37AC29-E2CD-F6AF-18D3-263821C828AD}"/>
              </a:ext>
            </a:extLst>
          </p:cNvPr>
          <p:cNvSpPr txBox="1"/>
          <p:nvPr/>
        </p:nvSpPr>
        <p:spPr>
          <a:xfrm>
            <a:off x="21494620" y="29181177"/>
            <a:ext cx="8671971" cy="9694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GB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Eular</a:t>
            </a:r>
            <a:r>
              <a:rPr lang="en-GB" sz="4800" dirty="0">
                <a:latin typeface="Verdana" panose="020B0604030504040204" pitchFamily="34" charset="0"/>
                <a:ea typeface="Verdana" panose="020B0604030504040204" pitchFamily="34" charset="0"/>
              </a:rPr>
              <a:t> D2T definition for RA is valid in PsA - defined D2T PsA cohort achieved meaningful separation on clustering. It needs to be studies in a larger cohort..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GB" sz="4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>
                <a:latin typeface="Verdana" panose="020B0604030504040204" pitchFamily="34" charset="0"/>
                <a:ea typeface="Verdana" panose="020B0604030504040204" pitchFamily="34" charset="0"/>
              </a:rPr>
              <a:t>Complete lack of response to MTX and prolonged treatment breaks are associated with D2T PsA</a:t>
            </a:r>
          </a:p>
        </p:txBody>
      </p:sp>
    </p:spTree>
    <p:extLst>
      <p:ext uri="{BB962C8B-B14F-4D97-AF65-F5344CB8AC3E}">
        <p14:creationId xmlns:p14="http://schemas.microsoft.com/office/powerpoint/2010/main" val="2076420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123</TotalTime>
  <Words>492</Words>
  <Application>Microsoft Office PowerPoint</Application>
  <PresentationFormat>Custom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>UHCW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Dua Devika (RKB) Research Fellow</dc:creator>
  <cp:lastModifiedBy>Dua Devika (RKB) Research Fellow</cp:lastModifiedBy>
  <cp:revision>1</cp:revision>
  <dcterms:created xsi:type="dcterms:W3CDTF">2023-07-06T13:08:34Z</dcterms:created>
  <dcterms:modified xsi:type="dcterms:W3CDTF">2023-07-06T15:12:10Z</dcterms:modified>
</cp:coreProperties>
</file>